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2" r:id="rId4"/>
    <p:sldId id="263" r:id="rId5"/>
    <p:sldId id="264" r:id="rId6"/>
    <p:sldId id="257" r:id="rId7"/>
    <p:sldId id="266" r:id="rId8"/>
    <p:sldId id="268" r:id="rId9"/>
    <p:sldId id="267" r:id="rId10"/>
    <p:sldId id="259" r:id="rId11"/>
    <p:sldId id="260" r:id="rId12"/>
    <p:sldId id="261" r:id="rId13"/>
    <p:sldId id="26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2C35D7-5D39-4432-9BB9-072FE938A41B}" type="datetimeFigureOut">
              <a:rPr lang="nl-NL" smtClean="0"/>
              <a:pPr/>
              <a:t>15-3-2014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86AFA-37D8-4025-BAC8-71B4E5E995A3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Heeft het christendom nog een toekomst?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Leuven, 16 maart </a:t>
            </a:r>
            <a:r>
              <a:rPr lang="nl-BE" dirty="0" smtClean="0"/>
              <a:t>2014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Zin zoeken en zin vinden: subtielere talen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i="1" dirty="0" smtClean="0"/>
              <a:t>Neoliberale dominantie en privatisering van levensbeschouwing</a:t>
            </a:r>
          </a:p>
          <a:p>
            <a:pPr lvl="1"/>
            <a:r>
              <a:rPr lang="nl-BE" dirty="0" smtClean="0"/>
              <a:t>Spanning technologische/ economische vooruitgang en geestelijke kwetsbaarheid</a:t>
            </a:r>
          </a:p>
          <a:p>
            <a:pPr lvl="1"/>
            <a:r>
              <a:rPr lang="nl-BE" dirty="0" smtClean="0"/>
              <a:t>Spanning actie/contemplatie</a:t>
            </a:r>
          </a:p>
          <a:p>
            <a:pPr lvl="1"/>
            <a:r>
              <a:rPr lang="nl-BE" dirty="0" smtClean="0"/>
              <a:t>Verdwijning van stilteplekken</a:t>
            </a:r>
          </a:p>
          <a:p>
            <a:pPr>
              <a:buNone/>
            </a:pPr>
            <a:endParaRPr lang="nl-BE" dirty="0" smtClean="0"/>
          </a:p>
          <a:p>
            <a:r>
              <a:rPr lang="nl-BE" i="1" dirty="0" smtClean="0"/>
              <a:t>Doorbreken van de ‘immanent frame’</a:t>
            </a:r>
          </a:p>
          <a:p>
            <a:pPr lvl="1"/>
            <a:r>
              <a:rPr lang="nl-BE" dirty="0" smtClean="0"/>
              <a:t>Herontdekking van contemplatie en reflectie over transcendentie</a:t>
            </a:r>
          </a:p>
          <a:p>
            <a:pPr lvl="1"/>
            <a:r>
              <a:rPr lang="nl-BE" dirty="0" smtClean="0"/>
              <a:t>Drie houdingen tegenover transcendentie: exclusief humanisme, afgrondelijke transcendentie, dragende transcendentie</a:t>
            </a:r>
          </a:p>
          <a:p>
            <a:pPr lvl="1"/>
            <a:r>
              <a:rPr lang="nl-BE" dirty="0" smtClean="0"/>
              <a:t>Behoefte aan ‘</a:t>
            </a:r>
            <a:r>
              <a:rPr lang="nl-BE" dirty="0" err="1" smtClean="0"/>
              <a:t>subtler</a:t>
            </a:r>
            <a:r>
              <a:rPr lang="nl-BE" dirty="0" smtClean="0"/>
              <a:t> </a:t>
            </a:r>
            <a:r>
              <a:rPr lang="nl-BE" dirty="0" err="1" smtClean="0"/>
              <a:t>languages</a:t>
            </a:r>
            <a:r>
              <a:rPr lang="nl-BE" dirty="0" smtClean="0"/>
              <a:t>’: autonomie en dragende transcendentie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 (Rutger Kopland)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BE" dirty="0" smtClean="0"/>
              <a:t>G, ik schreef een vers over jouw gezicht,</a:t>
            </a:r>
          </a:p>
          <a:p>
            <a:pPr>
              <a:buNone/>
            </a:pPr>
            <a:r>
              <a:rPr lang="nl-BE" dirty="0" smtClean="0"/>
              <a:t>dat het zo afwezig was, ik vergeleek het</a:t>
            </a:r>
          </a:p>
          <a:p>
            <a:pPr>
              <a:buNone/>
            </a:pPr>
            <a:r>
              <a:rPr lang="nl-BE" dirty="0" smtClean="0"/>
              <a:t>Met water waarin ik het gezicht zag</a:t>
            </a:r>
          </a:p>
          <a:p>
            <a:pPr>
              <a:buNone/>
            </a:pPr>
            <a:r>
              <a:rPr lang="nl-BE" dirty="0" smtClean="0"/>
              <a:t>Van een paard, en toen ik opkeek</a:t>
            </a:r>
          </a:p>
          <a:p>
            <a:pPr>
              <a:buNone/>
            </a:pPr>
            <a:r>
              <a:rPr lang="nl-BE" dirty="0" smtClean="0"/>
              <a:t>Was de overkant verlaten. […]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Ik heb het vergeleken G, met veel </a:t>
            </a:r>
          </a:p>
          <a:p>
            <a:pPr>
              <a:buNone/>
            </a:pPr>
            <a:r>
              <a:rPr lang="nl-BE" dirty="0" smtClean="0"/>
              <a:t>Meer, meer dan ik mij herinner, maar</a:t>
            </a:r>
          </a:p>
          <a:p>
            <a:pPr>
              <a:buNone/>
            </a:pPr>
            <a:r>
              <a:rPr lang="nl-BE" dirty="0" smtClean="0"/>
              <a:t>Ik kan het vers niet meer vinden. […]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Ik wist nog niet dat jij er zonder mij niet</a:t>
            </a:r>
          </a:p>
          <a:p>
            <a:pPr>
              <a:buNone/>
            </a:pPr>
            <a:r>
              <a:rPr lang="nl-BE" dirty="0" smtClean="0"/>
              <a:t>Meer zou zijn, dat jij bestond door mij. Die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Dagen met jou G, heb ik gemompeld als een schaker,</a:t>
            </a:r>
          </a:p>
          <a:p>
            <a:pPr>
              <a:buNone/>
            </a:pPr>
            <a:r>
              <a:rPr lang="nl-BE" dirty="0" smtClean="0"/>
              <a:t>Alleen tegen zijn bord, zo hevig tegen niemand.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Herbst</a:t>
            </a:r>
            <a:r>
              <a:rPr lang="nl-BE" dirty="0" smtClean="0"/>
              <a:t> (R.M. </a:t>
            </a:r>
            <a:r>
              <a:rPr lang="nl-BE" dirty="0" err="1" smtClean="0"/>
              <a:t>Rilke</a:t>
            </a:r>
            <a:r>
              <a:rPr lang="nl-BE" dirty="0" smtClean="0"/>
              <a:t>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i="1" dirty="0" smtClean="0"/>
              <a:t>Herbst </a:t>
            </a:r>
          </a:p>
          <a:p>
            <a:pPr>
              <a:buNone/>
            </a:pPr>
            <a:r>
              <a:rPr lang="de-DE" dirty="0" smtClean="0"/>
              <a:t> </a:t>
            </a:r>
            <a:endParaRPr lang="nl-NL" dirty="0" smtClean="0"/>
          </a:p>
          <a:p>
            <a:pPr>
              <a:buNone/>
            </a:pPr>
            <a:r>
              <a:rPr lang="de-DE" dirty="0" smtClean="0"/>
              <a:t>Die Blätter fallen, fallen wie von weit, </a:t>
            </a:r>
          </a:p>
          <a:p>
            <a:pPr>
              <a:buNone/>
            </a:pPr>
            <a:r>
              <a:rPr lang="de-DE" dirty="0" smtClean="0"/>
              <a:t>als welkten in den Himmeln ferne Gärten; </a:t>
            </a:r>
          </a:p>
          <a:p>
            <a:pPr>
              <a:buNone/>
            </a:pPr>
            <a:r>
              <a:rPr lang="de-DE" dirty="0" smtClean="0"/>
              <a:t>sie fallen mit verneinender Gebärde.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Und in den Nächten fällt die schwere Erde </a:t>
            </a:r>
          </a:p>
          <a:p>
            <a:pPr>
              <a:buNone/>
            </a:pPr>
            <a:r>
              <a:rPr lang="de-DE" dirty="0" smtClean="0"/>
              <a:t>aus allen Sternen in die Einsamkeit. </a:t>
            </a:r>
            <a:br>
              <a:rPr lang="de-DE" dirty="0" smtClean="0"/>
            </a:br>
            <a:endParaRPr lang="nl-NL" dirty="0" smtClean="0"/>
          </a:p>
          <a:p>
            <a:pPr>
              <a:buNone/>
            </a:pPr>
            <a:r>
              <a:rPr lang="de-DE" dirty="0" smtClean="0"/>
              <a:t>Wir alle fallen. Diese Hand da fällt.</a:t>
            </a:r>
          </a:p>
          <a:p>
            <a:pPr>
              <a:buNone/>
            </a:pPr>
            <a:r>
              <a:rPr lang="de-DE" dirty="0" smtClean="0"/>
              <a:t>Und sieh dir andre an: es ist in allen.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Und doch ist Einer, welcher dieses Fallen </a:t>
            </a:r>
          </a:p>
          <a:p>
            <a:pPr>
              <a:buNone/>
            </a:pPr>
            <a:r>
              <a:rPr lang="de-DE" dirty="0" smtClean="0"/>
              <a:t>unendlich sanft in seinen Händen hält. 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Vragen voor vandaag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Betekenis van incarnatie? ‘Teken </a:t>
            </a:r>
            <a:r>
              <a:rPr lang="nl-BE" smtClean="0"/>
              <a:t>van tegenspraak’</a:t>
            </a:r>
            <a:endParaRPr lang="nl-BE" dirty="0" smtClean="0"/>
          </a:p>
          <a:p>
            <a:r>
              <a:rPr lang="nl-BE" dirty="0" smtClean="0"/>
              <a:t>Rol van christenen en christelijke organisaties?</a:t>
            </a:r>
          </a:p>
          <a:p>
            <a:r>
              <a:rPr lang="nl-BE" dirty="0" smtClean="0"/>
              <a:t>Rol van het katholiek onderwijs?</a:t>
            </a:r>
          </a:p>
          <a:p>
            <a:r>
              <a:rPr lang="nl-BE" dirty="0" smtClean="0"/>
              <a:t>Betekenis van actief pluralisme?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Indeling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BE" dirty="0" smtClean="0"/>
              <a:t>A. Poëzie als cultuurfilosofie</a:t>
            </a:r>
          </a:p>
          <a:p>
            <a:pPr>
              <a:buNone/>
            </a:pPr>
            <a:r>
              <a:rPr lang="nl-BE" dirty="0" smtClean="0"/>
              <a:t>B. Kerkelijke geschiedenis, christelijke transcendentie als taboe</a:t>
            </a:r>
          </a:p>
          <a:p>
            <a:pPr>
              <a:buNone/>
            </a:pPr>
            <a:r>
              <a:rPr lang="nl-BE" dirty="0" smtClean="0"/>
              <a:t>C. Huidige situatie: betekenis van secularisering, transcendentie als vraag</a:t>
            </a:r>
          </a:p>
          <a:p>
            <a:pPr>
              <a:buNone/>
            </a:pPr>
            <a:r>
              <a:rPr lang="nl-BE" dirty="0" smtClean="0"/>
              <a:t>D. Subtielere talen: poëzie en religie</a:t>
            </a:r>
          </a:p>
          <a:p>
            <a:pPr>
              <a:buNone/>
            </a:pPr>
            <a:r>
              <a:rPr lang="nl-BE" dirty="0" smtClean="0"/>
              <a:t>E. Vragen voor vandaag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i="1" dirty="0" smtClean="0"/>
              <a:t>Martinus </a:t>
            </a:r>
            <a:r>
              <a:rPr lang="nl-BE" i="1" dirty="0" err="1" smtClean="0"/>
              <a:t>Nijhoff</a:t>
            </a:r>
            <a:r>
              <a:rPr lang="nl-BE" i="1" dirty="0" smtClean="0"/>
              <a:t>, De moeder de vrouw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l-BE" dirty="0" smtClean="0"/>
              <a:t>Ik ging naar Bommel om de brug te zien.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Ik zag de nieuwe brug. Twee overzijden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die elkaar vroeger schenen te vermijden,	</a:t>
            </a:r>
          </a:p>
          <a:p>
            <a:pPr>
              <a:buNone/>
            </a:pPr>
            <a:r>
              <a:rPr lang="nl-BE" dirty="0" smtClean="0"/>
              <a:t>worden weer buren. Een minuut of tien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dat ik daar lag, in 't gras, mijn thee gedronken,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mijn hoofd vol van het landschap wijd en zijd -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laat mij daar midden uit de oneindigheid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een stem vernemen dat mijn oren klonken.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 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Het was een vrouw. Het schip dat zij bevoer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kwam langzaam </a:t>
            </a:r>
            <a:r>
              <a:rPr lang="nl-BE" dirty="0" err="1" smtClean="0"/>
              <a:t>stroomaf</a:t>
            </a:r>
            <a:r>
              <a:rPr lang="nl-BE" dirty="0" smtClean="0"/>
              <a:t> door de brug gevaren.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Zij was alleen aan dek, zij stond bij 't roer,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 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en wat zij zong hoorde ik dat psalmen waren.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O, dacht ik, o, dat daar mijn moeder voer.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Prijs God, zong zij, Zijn hand zal u bewaren.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Ad </a:t>
            </a:r>
            <a:r>
              <a:rPr lang="nl-BE" dirty="0" err="1" smtClean="0"/>
              <a:t>Zuiderent</a:t>
            </a:r>
            <a:r>
              <a:rPr lang="nl-BE" dirty="0" smtClean="0"/>
              <a:t>, Weg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nl-BE" dirty="0" smtClean="0"/>
              <a:t>Ik ga naar Willemsdorp en zie de nieuwe brug.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Dit is mijn doel, want aan de overzijde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ligt niet meer wat ik zoek en wie ik zocht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is weg. Wat bindt de automobilist van nu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nog aan de smalle brug waarop hij hoopvol bromde?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 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Eens reed ik richting Brabant in de wind;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een brommer had ik, en als doel een meisje.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Een binnenschip voer onder mij, de was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hing uit; had dat een vrouw gedaan?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Misschien kwam uit haar mond wel psalmgezang;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in mijn geheugen echter waait verliefd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een wind waardoor ik niets verstond.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 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Het water is te breed, de weg te hoog: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wie zegt dat  woorden tot de hemel reiken?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Wanneer ik roep, staat in Moerdijk niets stil.</a:t>
            </a:r>
            <a:endParaRPr lang="nl-NL" dirty="0" smtClean="0"/>
          </a:p>
          <a:p>
            <a:pPr>
              <a:buNone/>
            </a:pPr>
            <a:r>
              <a:rPr lang="nl-BE" dirty="0" smtClean="0"/>
              <a:t>Ik zwijg ook zonder mij gaat alles over.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Gerrit </a:t>
            </a:r>
            <a:r>
              <a:rPr lang="nl-BE" dirty="0" err="1" smtClean="0"/>
              <a:t>Komrij</a:t>
            </a:r>
            <a:r>
              <a:rPr lang="nl-BE" dirty="0" smtClean="0"/>
              <a:t>, Het water de stank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l-BE" dirty="0" smtClean="0"/>
              <a:t>Er was veel rommel op de brug te zien.</a:t>
            </a:r>
          </a:p>
          <a:p>
            <a:pPr>
              <a:buNone/>
            </a:pPr>
            <a:r>
              <a:rPr lang="nl-BE" dirty="0" smtClean="0"/>
              <a:t>Ik zag onder de brug. Naar alle zijden</a:t>
            </a:r>
          </a:p>
          <a:p>
            <a:pPr>
              <a:buNone/>
            </a:pPr>
            <a:r>
              <a:rPr lang="nl-BE" dirty="0" smtClean="0"/>
              <a:t>Leek zich de vuile troep daar te verspreiden.</a:t>
            </a:r>
          </a:p>
          <a:p>
            <a:pPr>
              <a:buNone/>
            </a:pPr>
            <a:r>
              <a:rPr lang="nl-BE" dirty="0" smtClean="0"/>
              <a:t>De lucht was zurig. Een minuut of tien</a:t>
            </a:r>
          </a:p>
          <a:p>
            <a:pPr>
              <a:buNone/>
            </a:pPr>
            <a:r>
              <a:rPr lang="nl-BE" dirty="0" smtClean="0"/>
              <a:t>Dat ik daar stond, in ‘t gas, mijn kleren stonken,</a:t>
            </a:r>
          </a:p>
          <a:p>
            <a:pPr>
              <a:buNone/>
            </a:pPr>
            <a:r>
              <a:rPr lang="nl-BE" dirty="0" smtClean="0"/>
              <a:t>Mijn neus toonde verwantschap met wit krijt – </a:t>
            </a:r>
          </a:p>
          <a:p>
            <a:pPr>
              <a:buNone/>
            </a:pPr>
            <a:r>
              <a:rPr lang="nl-BE" dirty="0" smtClean="0"/>
              <a:t>Laat mij daar midden in de smerigheid</a:t>
            </a:r>
          </a:p>
          <a:p>
            <a:pPr>
              <a:buNone/>
            </a:pPr>
            <a:r>
              <a:rPr lang="nl-BE" dirty="0" smtClean="0"/>
              <a:t>Een knal vernemen dat mijn oren klonken.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Asjemenou. Het tankschip dat daar voer</a:t>
            </a:r>
          </a:p>
          <a:p>
            <a:pPr>
              <a:buNone/>
            </a:pPr>
            <a:r>
              <a:rPr lang="nl-BE" dirty="0" smtClean="0"/>
              <a:t>Spleet langzaam open, alsof het moest baren.</a:t>
            </a:r>
          </a:p>
          <a:p>
            <a:pPr>
              <a:buNone/>
            </a:pPr>
            <a:r>
              <a:rPr lang="nl-BE" dirty="0" smtClean="0"/>
              <a:t>Het baarde een olievlek, met veel rumoer,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En wat ik rook wist ik dat walmen waren.</a:t>
            </a:r>
          </a:p>
          <a:p>
            <a:pPr>
              <a:buNone/>
            </a:pPr>
            <a:r>
              <a:rPr lang="nl-BE" dirty="0" smtClean="0"/>
              <a:t>O, dacht ik, o, hier helpt geen mallemoer.</a:t>
            </a:r>
          </a:p>
          <a:p>
            <a:pPr>
              <a:buNone/>
            </a:pPr>
            <a:r>
              <a:rPr lang="nl-BE" dirty="0" smtClean="0"/>
              <a:t>Ons lot ligt in de hand van klapsigaren.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Rutger Kopland, </a:t>
            </a:r>
            <a:r>
              <a:rPr lang="nl-BE" i="1" dirty="0" smtClean="0"/>
              <a:t>De moeder het water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l-NL" dirty="0" smtClean="0"/>
              <a:t>Ik ging naar moeder om haar terug te zien</a:t>
            </a:r>
          </a:p>
          <a:p>
            <a:pPr>
              <a:buNone/>
            </a:pPr>
            <a:r>
              <a:rPr lang="nl-NL" dirty="0" smtClean="0"/>
              <a:t>Ik zag een vreemde vrouw. Haar blik was wijd en</a:t>
            </a:r>
          </a:p>
          <a:p>
            <a:pPr>
              <a:buNone/>
            </a:pPr>
            <a:r>
              <a:rPr lang="nl-NL" dirty="0" smtClean="0"/>
              <a:t>leeg, als keek zij naar de verre overzijde</a:t>
            </a:r>
          </a:p>
          <a:p>
            <a:pPr>
              <a:buNone/>
            </a:pPr>
            <a:r>
              <a:rPr lang="nl-NL" dirty="0" smtClean="0"/>
              <a:t>van een water, niet naar mij. Ik dacht: misschien</a:t>
            </a:r>
          </a:p>
          <a:p>
            <a:pPr>
              <a:buNone/>
            </a:pPr>
            <a:r>
              <a:rPr lang="nl-NL" dirty="0" smtClean="0"/>
              <a:t> </a:t>
            </a:r>
          </a:p>
          <a:p>
            <a:pPr>
              <a:buNone/>
            </a:pPr>
            <a:r>
              <a:rPr lang="nl-NL" dirty="0" smtClean="0"/>
              <a:t>—toen ik daar stond op het gazon, pilsje gedronken</a:t>
            </a:r>
          </a:p>
          <a:p>
            <a:pPr>
              <a:buNone/>
            </a:pPr>
            <a:r>
              <a:rPr lang="nl-NL" dirty="0" smtClean="0"/>
              <a:t>in de kantine van het verpleegtehuis, de tijd</a:t>
            </a:r>
          </a:p>
          <a:p>
            <a:pPr>
              <a:buNone/>
            </a:pPr>
            <a:r>
              <a:rPr lang="nl-NL" dirty="0" smtClean="0"/>
              <a:t>ging langzaam </a:t>
            </a:r>
            <a:r>
              <a:rPr lang="nl-NL" i="1" dirty="0" smtClean="0"/>
              <a:t>in die godvergeten eenzaamheid</a:t>
            </a:r>
            <a:r>
              <a:rPr lang="nl-NL" dirty="0" smtClean="0"/>
              <a:t>—</a:t>
            </a:r>
          </a:p>
          <a:p>
            <a:pPr>
              <a:buNone/>
            </a:pPr>
            <a:r>
              <a:rPr lang="nl-NL" dirty="0" smtClean="0"/>
              <a:t>misschien zou 't goed zijn als nu Psalmen klonken.</a:t>
            </a:r>
          </a:p>
          <a:p>
            <a:pPr>
              <a:buNone/>
            </a:pPr>
            <a:r>
              <a:rPr lang="nl-NL" dirty="0" smtClean="0"/>
              <a:t> </a:t>
            </a:r>
          </a:p>
          <a:p>
            <a:pPr>
              <a:buNone/>
            </a:pPr>
            <a:r>
              <a:rPr lang="nl-NL" dirty="0" smtClean="0"/>
              <a:t>Het was mijn moeder, het lijfje dat daar roer-</a:t>
            </a:r>
          </a:p>
          <a:p>
            <a:pPr>
              <a:buNone/>
            </a:pPr>
            <a:r>
              <a:rPr lang="nl-NL" dirty="0" smtClean="0"/>
              <a:t>loos stond in 't gras, alleen haar dunne haren</a:t>
            </a:r>
          </a:p>
          <a:p>
            <a:pPr>
              <a:buNone/>
            </a:pPr>
            <a:r>
              <a:rPr lang="nl-NL" dirty="0" smtClean="0"/>
              <a:t>bewogen nog een beetje in de wind, als voer</a:t>
            </a:r>
          </a:p>
          <a:p>
            <a:pPr>
              <a:buNone/>
            </a:pPr>
            <a:r>
              <a:rPr lang="nl-NL" dirty="0" smtClean="0"/>
              <a:t> </a:t>
            </a:r>
          </a:p>
          <a:p>
            <a:pPr>
              <a:buNone/>
            </a:pPr>
            <a:r>
              <a:rPr lang="nl-NL" dirty="0" smtClean="0"/>
              <a:t>zij over stille </a:t>
            </a:r>
            <a:r>
              <a:rPr lang="nl-NL" dirty="0" err="1" smtClean="0"/>
              <a:t>waatren</a:t>
            </a:r>
            <a:r>
              <a:rPr lang="nl-NL" dirty="0" smtClean="0"/>
              <a:t> naar een oneindig daar en</a:t>
            </a:r>
          </a:p>
          <a:p>
            <a:pPr>
              <a:buNone/>
            </a:pPr>
            <a:r>
              <a:rPr lang="nl-NL" dirty="0" smtClean="0"/>
              <a:t>later, haar God. Er is geen God, maar ik bezwoer</a:t>
            </a:r>
          </a:p>
          <a:p>
            <a:pPr>
              <a:buNone/>
            </a:pPr>
            <a:r>
              <a:rPr lang="nl-NL" dirty="0" smtClean="0"/>
              <a:t>Hem Zijn belofte na te komen, haar te bewaren.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Kerkelijke geschiedenis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Het ‘rijke Roomse leven’. Voor </a:t>
            </a:r>
            <a:r>
              <a:rPr lang="nl-BE" dirty="0" err="1" smtClean="0"/>
              <a:t>Vaticanum</a:t>
            </a:r>
            <a:r>
              <a:rPr lang="nl-BE" dirty="0" smtClean="0"/>
              <a:t> II</a:t>
            </a:r>
          </a:p>
          <a:p>
            <a:r>
              <a:rPr lang="nl-BE" dirty="0" smtClean="0"/>
              <a:t>Reactie: jaren 60-70</a:t>
            </a:r>
          </a:p>
          <a:p>
            <a:r>
              <a:rPr lang="nl-BE" dirty="0" smtClean="0"/>
              <a:t>Spanning </a:t>
            </a:r>
            <a:r>
              <a:rPr lang="nl-BE" dirty="0" err="1" smtClean="0"/>
              <a:t>actie-contemplatie</a:t>
            </a:r>
            <a:r>
              <a:rPr lang="nl-BE" dirty="0" smtClean="0"/>
              <a:t>; </a:t>
            </a:r>
            <a:r>
              <a:rPr lang="nl-BE" dirty="0" err="1" smtClean="0"/>
              <a:t>ethiek-spiritualiteit</a:t>
            </a:r>
            <a:r>
              <a:rPr lang="nl-BE" dirty="0" smtClean="0"/>
              <a:t>; </a:t>
            </a:r>
            <a:r>
              <a:rPr lang="nl-BE" dirty="0" err="1" smtClean="0"/>
              <a:t>macht-onmacht</a:t>
            </a:r>
            <a:endParaRPr lang="nl-BE" dirty="0" smtClean="0"/>
          </a:p>
          <a:p>
            <a:r>
              <a:rPr lang="nl-BE" dirty="0" smtClean="0"/>
              <a:t>Bredere historische context: ‘Reform </a:t>
            </a:r>
            <a:r>
              <a:rPr lang="nl-BE" dirty="0" err="1" smtClean="0"/>
              <a:t>Master</a:t>
            </a:r>
            <a:r>
              <a:rPr lang="nl-BE" dirty="0" smtClean="0"/>
              <a:t> </a:t>
            </a:r>
            <a:r>
              <a:rPr lang="nl-BE" dirty="0" err="1" smtClean="0"/>
              <a:t>Narrative</a:t>
            </a:r>
            <a:r>
              <a:rPr lang="nl-BE" dirty="0" smtClean="0"/>
              <a:t>’ (Charles Taylor)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Betekenis van secularisering, transcendentie als vraag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i="1" dirty="0" smtClean="0"/>
              <a:t>Secularisering</a:t>
            </a:r>
          </a:p>
          <a:p>
            <a:pPr>
              <a:buFontTx/>
              <a:buChar char="-"/>
            </a:pPr>
            <a:r>
              <a:rPr lang="nl-BE" i="1" dirty="0" smtClean="0"/>
              <a:t>Niet tegen het christendom</a:t>
            </a:r>
          </a:p>
          <a:p>
            <a:pPr>
              <a:buFontTx/>
              <a:buChar char="-"/>
            </a:pPr>
            <a:r>
              <a:rPr lang="nl-BE" i="1" dirty="0" smtClean="0"/>
              <a:t>Integraal onderdeel van het christendom (incarnatie)</a:t>
            </a:r>
          </a:p>
          <a:p>
            <a:endParaRPr lang="nl-BE" i="1" dirty="0" smtClean="0"/>
          </a:p>
          <a:p>
            <a:r>
              <a:rPr lang="nl-BE" i="1" dirty="0" smtClean="0"/>
              <a:t>Ethisch - praktisch niveau:</a:t>
            </a:r>
            <a:r>
              <a:rPr lang="nl-BE" dirty="0" smtClean="0"/>
              <a:t>  </a:t>
            </a:r>
          </a:p>
          <a:p>
            <a:pPr lvl="1"/>
            <a:r>
              <a:rPr lang="nl-BE" dirty="0" smtClean="0"/>
              <a:t>Implementering van de ‘christelijke waarden’: innerlijkheid, mensenrechten, democratie, gelijkheid </a:t>
            </a:r>
            <a:r>
              <a:rPr lang="nl-BE" dirty="0" err="1" smtClean="0"/>
              <a:t>man-vrouw</a:t>
            </a:r>
            <a:r>
              <a:rPr lang="nl-BE" dirty="0" smtClean="0"/>
              <a:t>, alledaagse leven, aandacht voor de zwakke, scheiding </a:t>
            </a:r>
            <a:r>
              <a:rPr lang="nl-BE" dirty="0" err="1" smtClean="0"/>
              <a:t>kerk-staat</a:t>
            </a:r>
            <a:r>
              <a:rPr lang="nl-BE" dirty="0" smtClean="0"/>
              <a:t>: zachte kant</a:t>
            </a:r>
          </a:p>
          <a:p>
            <a:pPr lvl="1"/>
            <a:r>
              <a:rPr lang="nl-BE" dirty="0" smtClean="0"/>
              <a:t>Concurrentie en competitie: harde kant</a:t>
            </a:r>
          </a:p>
          <a:p>
            <a:pPr lvl="1"/>
            <a:r>
              <a:rPr lang="nl-BE" dirty="0" smtClean="0"/>
              <a:t>Geloof en ongeloof: optioneel (cf. Charles Taylor, </a:t>
            </a:r>
            <a:r>
              <a:rPr lang="nl-BE" i="1" dirty="0" smtClean="0"/>
              <a:t>A </a:t>
            </a:r>
            <a:r>
              <a:rPr lang="nl-BE" i="1" dirty="0" err="1" smtClean="0"/>
              <a:t>Secular</a:t>
            </a:r>
            <a:r>
              <a:rPr lang="nl-BE" i="1" dirty="0" smtClean="0"/>
              <a:t> </a:t>
            </a:r>
            <a:r>
              <a:rPr lang="nl-BE" i="1" dirty="0" err="1" smtClean="0"/>
              <a:t>Age</a:t>
            </a:r>
            <a:r>
              <a:rPr lang="nl-BE" dirty="0" smtClean="0"/>
              <a:t>)</a:t>
            </a:r>
          </a:p>
          <a:p>
            <a:pPr>
              <a:buNone/>
            </a:pPr>
            <a:endParaRPr lang="nl-BE" dirty="0" smtClean="0"/>
          </a:p>
          <a:p>
            <a:r>
              <a:rPr lang="nl-BE" i="1" dirty="0" smtClean="0"/>
              <a:t>Verlies van openheid op transcendentie:</a:t>
            </a:r>
          </a:p>
          <a:p>
            <a:pPr lvl="1"/>
            <a:r>
              <a:rPr lang="nl-BE" dirty="0" smtClean="0"/>
              <a:t>’immanent frame’</a:t>
            </a:r>
          </a:p>
          <a:p>
            <a:pPr lvl="1"/>
            <a:r>
              <a:rPr lang="nl-BE" dirty="0" err="1" smtClean="0"/>
              <a:t>Othello-syndroom</a:t>
            </a:r>
            <a:endParaRPr lang="nl-BE" dirty="0" smtClean="0"/>
          </a:p>
          <a:p>
            <a:pPr lvl="1"/>
            <a:r>
              <a:rPr lang="nl-BE" dirty="0" smtClean="0"/>
              <a:t>Zoektocht naar ‘subtielere talen’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Betekenis van secularisering, transcendentie als vraag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Ethische</a:t>
            </a:r>
            <a:r>
              <a:rPr lang="en-US" dirty="0" smtClean="0"/>
              <a:t> </a:t>
            </a:r>
            <a:r>
              <a:rPr lang="en-US" dirty="0" err="1" smtClean="0"/>
              <a:t>fijngevoeligheid</a:t>
            </a:r>
            <a:r>
              <a:rPr lang="en-US" dirty="0" smtClean="0"/>
              <a:t>;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alledaagse</a:t>
            </a:r>
            <a:r>
              <a:rPr lang="en-US" dirty="0" smtClean="0"/>
              <a:t> </a:t>
            </a:r>
            <a:r>
              <a:rPr lang="en-US" dirty="0" err="1" smtClean="0"/>
              <a:t>leven</a:t>
            </a:r>
            <a:r>
              <a:rPr lang="en-US" dirty="0" smtClean="0"/>
              <a:t> en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innerlijkheid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Zinverlies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bedreiging</a:t>
            </a:r>
            <a:r>
              <a:rPr lang="en-US" dirty="0" smtClean="0"/>
              <a:t> in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 </a:t>
            </a:r>
            <a:r>
              <a:rPr lang="en-US" dirty="0" err="1" smtClean="0"/>
              <a:t>alsook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onvermogen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voldoen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ethische</a:t>
            </a:r>
            <a:r>
              <a:rPr lang="en-US" dirty="0" smtClean="0"/>
              <a:t> </a:t>
            </a:r>
            <a:r>
              <a:rPr lang="en-US" dirty="0" err="1" smtClean="0"/>
              <a:t>eisen</a:t>
            </a:r>
            <a:r>
              <a:rPr lang="en-US" dirty="0" smtClean="0"/>
              <a:t> die we </a:t>
            </a:r>
            <a:r>
              <a:rPr lang="en-US" dirty="0" err="1" smtClean="0"/>
              <a:t>onszelf</a:t>
            </a:r>
            <a:r>
              <a:rPr lang="en-US" dirty="0" smtClean="0"/>
              <a:t> </a:t>
            </a:r>
            <a:r>
              <a:rPr lang="en-US" dirty="0" err="1" smtClean="0"/>
              <a:t>opleggen</a:t>
            </a:r>
            <a:r>
              <a:rPr lang="en-US" dirty="0" smtClean="0"/>
              <a:t> (cf. </a:t>
            </a:r>
            <a:r>
              <a:rPr lang="en-US" dirty="0" err="1" smtClean="0"/>
              <a:t>kinderen</a:t>
            </a:r>
            <a:r>
              <a:rPr lang="en-US" dirty="0" smtClean="0"/>
              <a:t> met Dow-</a:t>
            </a:r>
            <a:r>
              <a:rPr lang="en-US" dirty="0" err="1" smtClean="0"/>
              <a:t>syndroom</a:t>
            </a:r>
            <a:r>
              <a:rPr lang="en-US" dirty="0" smtClean="0"/>
              <a:t>, </a:t>
            </a:r>
            <a:r>
              <a:rPr lang="en-US" dirty="0" err="1" smtClean="0"/>
              <a:t>ouderen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Wat</a:t>
            </a:r>
            <a:r>
              <a:rPr lang="en-US" dirty="0" smtClean="0"/>
              <a:t> is de </a:t>
            </a:r>
            <a:r>
              <a:rPr lang="en-US" dirty="0" err="1" smtClean="0"/>
              <a:t>plaats</a:t>
            </a:r>
            <a:r>
              <a:rPr lang="en-US" dirty="0" smtClean="0"/>
              <a:t> van </a:t>
            </a:r>
            <a:r>
              <a:rPr lang="en-US" dirty="0" err="1" smtClean="0"/>
              <a:t>transcendentie</a:t>
            </a:r>
            <a:r>
              <a:rPr lang="en-US" dirty="0" smtClean="0"/>
              <a:t>? </a:t>
            </a:r>
            <a:r>
              <a:rPr lang="en-US" dirty="0" err="1" smtClean="0"/>
              <a:t>Er</a:t>
            </a:r>
            <a:r>
              <a:rPr lang="en-US" dirty="0" smtClean="0"/>
              <a:t> is het </a:t>
            </a:r>
            <a:r>
              <a:rPr lang="en-US" dirty="0" err="1" smtClean="0"/>
              <a:t>woord</a:t>
            </a:r>
            <a:r>
              <a:rPr lang="en-US" dirty="0" smtClean="0"/>
              <a:t> van Heidegger </a:t>
            </a:r>
            <a:r>
              <a:rPr lang="en-US" dirty="0" err="1" smtClean="0"/>
              <a:t>dat</a:t>
            </a:r>
            <a:r>
              <a:rPr lang="en-US" dirty="0" smtClean="0"/>
              <a:t> “de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knielen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i="1" dirty="0" err="1" smtClean="0"/>
              <a:t>causa</a:t>
            </a:r>
            <a:r>
              <a:rPr lang="en-US" i="1" dirty="0" smtClean="0"/>
              <a:t> sui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dansen</a:t>
            </a:r>
            <a:r>
              <a:rPr lang="en-US" dirty="0" smtClean="0"/>
              <a:t> en </a:t>
            </a:r>
            <a:r>
              <a:rPr lang="en-US" dirty="0" err="1" smtClean="0"/>
              <a:t>musiceren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god”. </a:t>
            </a:r>
            <a:r>
              <a:rPr lang="en-US" dirty="0" err="1" smtClean="0"/>
              <a:t>Daarom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we </a:t>
            </a:r>
            <a:r>
              <a:rPr lang="en-US" dirty="0" err="1" smtClean="0"/>
              <a:t>subtielere</a:t>
            </a:r>
            <a:r>
              <a:rPr lang="en-US" dirty="0" smtClean="0"/>
              <a:t> </a:t>
            </a:r>
            <a:r>
              <a:rPr lang="en-US" dirty="0" err="1" smtClean="0"/>
              <a:t>talen</a:t>
            </a:r>
            <a:r>
              <a:rPr lang="en-US" dirty="0" smtClean="0"/>
              <a:t> </a:t>
            </a:r>
            <a:r>
              <a:rPr lang="en-US" dirty="0" err="1" smtClean="0"/>
              <a:t>uitvinden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vatten</a:t>
            </a:r>
            <a:r>
              <a:rPr lang="en-US" dirty="0" smtClean="0"/>
              <a:t> van het </a:t>
            </a:r>
            <a:r>
              <a:rPr lang="en-US" dirty="0" err="1" smtClean="0"/>
              <a:t>mysterie</a:t>
            </a:r>
            <a:r>
              <a:rPr lang="en-US" dirty="0" smtClean="0"/>
              <a:t> van de ‘</a:t>
            </a:r>
            <a:r>
              <a:rPr lang="en-US" dirty="0" err="1" smtClean="0"/>
              <a:t>historische</a:t>
            </a:r>
            <a:r>
              <a:rPr lang="en-US" dirty="0" smtClean="0"/>
              <a:t> God’ (cf. G. Ringlet). </a:t>
            </a:r>
            <a:r>
              <a:rPr lang="en-US" dirty="0" err="1" smtClean="0"/>
              <a:t>Sinds</a:t>
            </a:r>
            <a:r>
              <a:rPr lang="en-US" dirty="0" smtClean="0"/>
              <a:t> </a:t>
            </a:r>
            <a:r>
              <a:rPr lang="en-US" dirty="0" err="1" smtClean="0"/>
              <a:t>wij</a:t>
            </a:r>
            <a:r>
              <a:rPr lang="en-US" dirty="0" smtClean="0"/>
              <a:t> de </a:t>
            </a:r>
            <a:r>
              <a:rPr lang="en-US" dirty="0" err="1" smtClean="0"/>
              <a:t>ervaring</a:t>
            </a:r>
            <a:r>
              <a:rPr lang="en-US" dirty="0" smtClean="0"/>
              <a:t> </a:t>
            </a:r>
            <a:r>
              <a:rPr lang="en-US" dirty="0" err="1" smtClean="0"/>
              <a:t>kennen</a:t>
            </a:r>
            <a:r>
              <a:rPr lang="en-US" dirty="0" smtClean="0"/>
              <a:t> van Gods </a:t>
            </a:r>
            <a:r>
              <a:rPr lang="en-US" dirty="0" err="1" smtClean="0"/>
              <a:t>afwezigheid</a:t>
            </a:r>
            <a:r>
              <a:rPr lang="en-US" dirty="0" smtClean="0"/>
              <a:t>, </a:t>
            </a:r>
            <a:r>
              <a:rPr lang="en-US" b="1" dirty="0" err="1" smtClean="0"/>
              <a:t>kunnen</a:t>
            </a:r>
            <a:r>
              <a:rPr lang="en-US" b="1" dirty="0" smtClean="0"/>
              <a:t> </a:t>
            </a:r>
            <a:r>
              <a:rPr lang="en-US" b="1" dirty="0" err="1" smtClean="0"/>
              <a:t>gelovigen</a:t>
            </a:r>
            <a:r>
              <a:rPr lang="en-US" b="1" dirty="0" smtClean="0"/>
              <a:t> </a:t>
            </a:r>
            <a:r>
              <a:rPr lang="en-US" b="1" dirty="0" err="1" smtClean="0"/>
              <a:t>noch</a:t>
            </a:r>
            <a:r>
              <a:rPr lang="en-US" b="1" dirty="0" smtClean="0"/>
              <a:t> </a:t>
            </a:r>
            <a:r>
              <a:rPr lang="en-US" b="1" dirty="0" err="1" smtClean="0"/>
              <a:t>ongelovigen</a:t>
            </a:r>
            <a:r>
              <a:rPr lang="en-US" b="1" dirty="0" smtClean="0"/>
              <a:t> de </a:t>
            </a:r>
            <a:r>
              <a:rPr lang="en-US" b="1" dirty="0" err="1" smtClean="0"/>
              <a:t>onzekerheid</a:t>
            </a:r>
            <a:r>
              <a:rPr lang="en-US" b="1" dirty="0" smtClean="0"/>
              <a:t> </a:t>
            </a:r>
            <a:r>
              <a:rPr lang="en-US" b="1" dirty="0" err="1" smtClean="0"/>
              <a:t>omzeilen</a:t>
            </a:r>
            <a:r>
              <a:rPr lang="en-US" b="1" dirty="0" smtClean="0"/>
              <a:t>, die inherent is </a:t>
            </a:r>
            <a:r>
              <a:rPr lang="en-US" b="1" dirty="0" err="1" smtClean="0"/>
              <a:t>aan</a:t>
            </a:r>
            <a:r>
              <a:rPr lang="en-US" b="1" dirty="0" smtClean="0"/>
              <a:t> die </a:t>
            </a:r>
            <a:r>
              <a:rPr lang="en-US" b="1" dirty="0" err="1" smtClean="0"/>
              <a:t>ervaring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Met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, de ‘</a:t>
            </a:r>
            <a:r>
              <a:rPr lang="en-US" dirty="0" err="1" smtClean="0"/>
              <a:t>seculiere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’ (</a:t>
            </a:r>
            <a:r>
              <a:rPr lang="en-US" dirty="0" err="1" smtClean="0"/>
              <a:t>gelovigen</a:t>
            </a:r>
            <a:r>
              <a:rPr lang="en-US" dirty="0" smtClean="0"/>
              <a:t> en </a:t>
            </a:r>
            <a:r>
              <a:rPr lang="en-US" dirty="0" err="1" smtClean="0"/>
              <a:t>ongelovigen</a:t>
            </a:r>
            <a:r>
              <a:rPr lang="en-US" dirty="0" smtClean="0"/>
              <a:t>) is </a:t>
            </a:r>
            <a:r>
              <a:rPr lang="en-US" dirty="0" err="1" smtClean="0"/>
              <a:t>onlosmakelijk</a:t>
            </a:r>
            <a:r>
              <a:rPr lang="en-US" dirty="0" smtClean="0"/>
              <a:t> </a:t>
            </a:r>
            <a:r>
              <a:rPr lang="en-US" dirty="0" err="1" smtClean="0"/>
              <a:t>verbonden</a:t>
            </a:r>
            <a:r>
              <a:rPr lang="en-US" dirty="0" smtClean="0"/>
              <a:t> met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huidige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r>
              <a:rPr lang="en-US" dirty="0" smtClean="0"/>
              <a:t> =</a:t>
            </a:r>
            <a:r>
              <a:rPr lang="nl-NL" dirty="0" smtClean="0"/>
              <a:t> </a:t>
            </a:r>
            <a:r>
              <a:rPr lang="nl-NL" i="1" dirty="0" err="1" smtClean="0"/>
              <a:t>an</a:t>
            </a:r>
            <a:r>
              <a:rPr lang="nl-NL" i="1" dirty="0" smtClean="0"/>
              <a:t> open place, a </a:t>
            </a:r>
            <a:r>
              <a:rPr lang="nl-NL" i="1" dirty="0" err="1" smtClean="0"/>
              <a:t>no</a:t>
            </a:r>
            <a:r>
              <a:rPr lang="nl-NL" i="1" dirty="0" smtClean="0"/>
              <a:t> </a:t>
            </a:r>
            <a:r>
              <a:rPr lang="nl-NL" i="1" dirty="0" err="1" smtClean="0"/>
              <a:t>man’s</a:t>
            </a:r>
            <a:r>
              <a:rPr lang="nl-NL" i="1" dirty="0" smtClean="0"/>
              <a:t> land, a waste land </a:t>
            </a:r>
            <a:r>
              <a:rPr lang="nl-NL" i="1" dirty="0" err="1" smtClean="0"/>
              <a:t>where</a:t>
            </a:r>
            <a:r>
              <a:rPr lang="nl-NL" i="1" dirty="0" smtClean="0"/>
              <a:t> the wind is </a:t>
            </a:r>
            <a:r>
              <a:rPr lang="nl-NL" i="1" dirty="0" err="1" smtClean="0"/>
              <a:t>blowing</a:t>
            </a:r>
            <a:r>
              <a:rPr lang="nl-NL" i="1" dirty="0" smtClean="0"/>
              <a:t> </a:t>
            </a:r>
            <a:r>
              <a:rPr lang="nl-NL" i="1" dirty="0" err="1" smtClean="0"/>
              <a:t>from</a:t>
            </a:r>
            <a:r>
              <a:rPr lang="nl-NL" i="1" dirty="0" smtClean="0"/>
              <a:t> and </a:t>
            </a:r>
            <a:r>
              <a:rPr lang="nl-NL" i="1" dirty="0" err="1" smtClean="0"/>
              <a:t>into</a:t>
            </a:r>
            <a:r>
              <a:rPr lang="nl-NL" i="1" dirty="0" smtClean="0"/>
              <a:t> all </a:t>
            </a:r>
            <a:r>
              <a:rPr lang="nl-NL" i="1" dirty="0" err="1" smtClean="0"/>
              <a:t>directions</a:t>
            </a:r>
            <a:r>
              <a:rPr lang="nl-NL" i="1" dirty="0" smtClean="0"/>
              <a:t>’</a:t>
            </a:r>
            <a:r>
              <a:rPr lang="en-US" dirty="0" smtClean="0"/>
              <a:t>.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839</Words>
  <Application>Microsoft Office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Heeft het christendom nog een toekomst?</vt:lpstr>
      <vt:lpstr>Indeling</vt:lpstr>
      <vt:lpstr>Martinus Nijhoff, De moeder de vrouw</vt:lpstr>
      <vt:lpstr>Ad Zuiderent, Weg</vt:lpstr>
      <vt:lpstr>Gerrit Komrij, Het water de stank</vt:lpstr>
      <vt:lpstr>Rutger Kopland, De moeder het water</vt:lpstr>
      <vt:lpstr>Kerkelijke geschiedenis</vt:lpstr>
      <vt:lpstr>Betekenis van secularisering, transcendentie als vraag</vt:lpstr>
      <vt:lpstr>Betekenis van secularisering, transcendentie als vraag</vt:lpstr>
      <vt:lpstr>Zin zoeken en zin vinden: subtielere talen</vt:lpstr>
      <vt:lpstr>G (Rutger Kopland)</vt:lpstr>
      <vt:lpstr>Herbst (R.M. Rilke)</vt:lpstr>
      <vt:lpstr>Vragen voor vandaag</vt:lpstr>
    </vt:vector>
  </TitlesOfParts>
  <Company>Universiteit Antwerpen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Geloofsgesprekken De Pinte</dc:title>
  <dc:creator>GVanheeswijck</dc:creator>
  <cp:lastModifiedBy>GVanheeswijck</cp:lastModifiedBy>
  <cp:revision>7</cp:revision>
  <dcterms:created xsi:type="dcterms:W3CDTF">2013-11-21T15:26:56Z</dcterms:created>
  <dcterms:modified xsi:type="dcterms:W3CDTF">2014-03-15T15:45:04Z</dcterms:modified>
</cp:coreProperties>
</file>